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5"/>
  </p:sldMasterIdLst>
  <p:notesMasterIdLst>
    <p:notesMasterId r:id="rId24"/>
  </p:notesMasterIdLst>
  <p:handoutMasterIdLst>
    <p:handoutMasterId r:id="rId25"/>
  </p:handoutMasterIdLst>
  <p:sldIdLst>
    <p:sldId id="256" r:id="rId6"/>
    <p:sldId id="274" r:id="rId7"/>
    <p:sldId id="297" r:id="rId8"/>
    <p:sldId id="300" r:id="rId9"/>
    <p:sldId id="301" r:id="rId10"/>
    <p:sldId id="302" r:id="rId11"/>
    <p:sldId id="303" r:id="rId12"/>
    <p:sldId id="304" r:id="rId13"/>
    <p:sldId id="306" r:id="rId14"/>
    <p:sldId id="305" r:id="rId15"/>
    <p:sldId id="314" r:id="rId16"/>
    <p:sldId id="309" r:id="rId17"/>
    <p:sldId id="307" r:id="rId18"/>
    <p:sldId id="308" r:id="rId19"/>
    <p:sldId id="313" r:id="rId20"/>
    <p:sldId id="311" r:id="rId21"/>
    <p:sldId id="312" r:id="rId22"/>
    <p:sldId id="29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240"/>
    <a:srgbClr val="A8353A"/>
    <a:srgbClr val="9E925F"/>
    <a:srgbClr val="457A7C"/>
    <a:srgbClr val="B74040"/>
    <a:srgbClr val="93875C"/>
    <a:srgbClr val="388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51" autoAdjust="0"/>
  </p:normalViewPr>
  <p:slideViewPr>
    <p:cSldViewPr snapToGrid="0" snapToObjects="1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469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4869AF-2020-B34A-97A2-F7372A4991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8770C0-DB69-A045-9444-A466733881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A5843-2DB8-894C-AE10-86C0A4CD200C}" type="datetimeFigureOut">
              <a:rPr lang="en-US" smtClean="0"/>
              <a:t>7/11/2021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EE3C-DF62-B647-BD24-653265B5F2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85467-F2D2-C148-A969-F068E0A0CE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8EA3B-F7D0-7241-9874-E239C18318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114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E5DAB-1E9E-784E-978D-EEC47B483062}" type="datetimeFigureOut">
              <a:rPr lang="en-US" smtClean="0"/>
              <a:t>7/11/2021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86F8B-09AF-3646-B8FA-778EB6C238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5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DA232547-641F-E746-9E03-92A77F57B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85650" cy="68615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54804A-CBEB-B24D-9943-F0B24B7E466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70209" y="1919355"/>
            <a:ext cx="5449932" cy="1227666"/>
          </a:xfrm>
        </p:spPr>
        <p:txBody>
          <a:bodyPr anchor="b">
            <a:normAutofit/>
          </a:bodyPr>
          <a:lstStyle>
            <a:lvl1pPr algn="l">
              <a:defRPr sz="4200" b="0">
                <a:solidFill>
                  <a:srgbClr val="0A224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801DDE-4EC6-3B49-AB34-76086E9277A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70209" y="3555746"/>
            <a:ext cx="4055698" cy="105833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582A5EE-73F5-D740-83D8-54591490824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0209" y="601590"/>
            <a:ext cx="2616492" cy="58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9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33576E-298A-CF4E-BCAB-5DE0A26148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3436C5-5CEC-D040-9643-4357ADE997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6371" y="224930"/>
            <a:ext cx="1700784" cy="386542"/>
          </a:xfrm>
          <a:prstGeom prst="rect">
            <a:avLst/>
          </a:prstGeom>
        </p:spPr>
      </p:pic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622C86B-59A8-164E-BB2C-A5618B2DC8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46913" y="870416"/>
            <a:ext cx="5145087" cy="5987584"/>
          </a:xfrm>
          <a:custGeom>
            <a:avLst/>
            <a:gdLst>
              <a:gd name="connsiteX0" fmla="*/ 0 w 5145087"/>
              <a:gd name="connsiteY0" fmla="*/ 0 h 5987584"/>
              <a:gd name="connsiteX1" fmla="*/ 166503 w 5145087"/>
              <a:gd name="connsiteY1" fmla="*/ 24575 h 5987584"/>
              <a:gd name="connsiteX2" fmla="*/ 4906264 w 5145087"/>
              <a:gd name="connsiteY2" fmla="*/ 363993 h 5987584"/>
              <a:gd name="connsiteX3" fmla="*/ 5145087 w 5145087"/>
              <a:gd name="connsiteY3" fmla="*/ 355171 h 5987584"/>
              <a:gd name="connsiteX4" fmla="*/ 5145087 w 5145087"/>
              <a:gd name="connsiteY4" fmla="*/ 5987584 h 5987584"/>
              <a:gd name="connsiteX5" fmla="*/ 0 w 5145087"/>
              <a:gd name="connsiteY5" fmla="*/ 5987584 h 598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45087" h="5987584">
                <a:moveTo>
                  <a:pt x="0" y="0"/>
                </a:moveTo>
                <a:lnTo>
                  <a:pt x="166503" y="24575"/>
                </a:lnTo>
                <a:cubicBezTo>
                  <a:pt x="1746412" y="247498"/>
                  <a:pt x="3694184" y="392987"/>
                  <a:pt x="4906264" y="363993"/>
                </a:cubicBezTo>
                <a:lnTo>
                  <a:pt x="5145087" y="355171"/>
                </a:lnTo>
                <a:lnTo>
                  <a:pt x="5145087" y="5987584"/>
                </a:lnTo>
                <a:lnTo>
                  <a:pt x="0" y="59875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pic>
        <p:nvPicPr>
          <p:cNvPr id="23" name="Picture 22" descr="A close up of a device&#10;&#10;Description automatically generated">
            <a:extLst>
              <a:ext uri="{FF2B5EF4-FFF2-40B4-BE49-F238E27FC236}">
                <a16:creationId xmlns:a16="http://schemas.microsoft.com/office/drawing/2014/main" id="{085DBE66-795A-A943-BAC6-8D22756E50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8594B44-B641-714C-B16B-3A91F09EB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6371" y="224930"/>
            <a:ext cx="1700784" cy="3865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F835EE-31C4-5D4C-BA5B-369F86517F6C}"/>
              </a:ext>
            </a:extLst>
          </p:cNvPr>
          <p:cNvSpPr/>
          <p:nvPr userDrawn="1"/>
        </p:nvSpPr>
        <p:spPr>
          <a:xfrm>
            <a:off x="0" y="6787298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BCB8A7-B145-5741-AEBC-266EB585CD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0486" y="1861458"/>
            <a:ext cx="6243300" cy="40542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2BA5EE98-1152-3B4F-89EE-C8114F54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732908"/>
            <a:ext cx="6243301" cy="11285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089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F4833-AB76-CE47-9D0B-64B1D3921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512" y="1054947"/>
            <a:ext cx="6226175" cy="11292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33576E-298A-CF4E-BCAB-5DE0A26148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609512" y="6276752"/>
            <a:ext cx="1896836" cy="320675"/>
          </a:xfrm>
        </p:spPr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3F00F84-D4B2-FD47-BC8D-C21A7067EB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609739" y="2184178"/>
            <a:ext cx="6226175" cy="38286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CA2031D-A59E-CB45-98AD-63542FE666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91386"/>
            <a:ext cx="5145087" cy="6266614"/>
          </a:xfrm>
          <a:custGeom>
            <a:avLst/>
            <a:gdLst>
              <a:gd name="connsiteX0" fmla="*/ 3755363 w 5145087"/>
              <a:gd name="connsiteY0" fmla="*/ 21 h 6266614"/>
              <a:gd name="connsiteX1" fmla="*/ 5083020 w 5145087"/>
              <a:gd name="connsiteY1" fmla="*/ 48360 h 6266614"/>
              <a:gd name="connsiteX2" fmla="*/ 5145087 w 5145087"/>
              <a:gd name="connsiteY2" fmla="*/ 53492 h 6266614"/>
              <a:gd name="connsiteX3" fmla="*/ 5145087 w 5145087"/>
              <a:gd name="connsiteY3" fmla="*/ 6266614 h 6266614"/>
              <a:gd name="connsiteX4" fmla="*/ 0 w 5145087"/>
              <a:gd name="connsiteY4" fmla="*/ 6266614 h 6266614"/>
              <a:gd name="connsiteX5" fmla="*/ 0 w 5145087"/>
              <a:gd name="connsiteY5" fmla="*/ 547969 h 6266614"/>
              <a:gd name="connsiteX6" fmla="*/ 29432 w 5145087"/>
              <a:gd name="connsiteY6" fmla="*/ 534968 h 6266614"/>
              <a:gd name="connsiteX7" fmla="*/ 3755363 w 5145087"/>
              <a:gd name="connsiteY7" fmla="*/ 21 h 6266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5087" h="6266614">
                <a:moveTo>
                  <a:pt x="3755363" y="21"/>
                </a:moveTo>
                <a:cubicBezTo>
                  <a:pt x="4350869" y="879"/>
                  <a:pt x="4835608" y="28920"/>
                  <a:pt x="5083020" y="48360"/>
                </a:cubicBezTo>
                <a:lnTo>
                  <a:pt x="5145087" y="53492"/>
                </a:lnTo>
                <a:lnTo>
                  <a:pt x="5145087" y="6266614"/>
                </a:lnTo>
                <a:lnTo>
                  <a:pt x="0" y="6266614"/>
                </a:lnTo>
                <a:lnTo>
                  <a:pt x="0" y="547969"/>
                </a:lnTo>
                <a:lnTo>
                  <a:pt x="29432" y="534968"/>
                </a:lnTo>
                <a:cubicBezTo>
                  <a:pt x="1092569" y="94892"/>
                  <a:pt x="2623901" y="-1609"/>
                  <a:pt x="3755363" y="2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46747582-C0F2-784C-9E70-F5C4E29127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30088F-C52D-2D4E-A8D6-2078BD0D20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90FEAD5-ED5C-BA41-9056-1D19814E148F}"/>
              </a:ext>
            </a:extLst>
          </p:cNvPr>
          <p:cNvSpPr/>
          <p:nvPr userDrawn="1"/>
        </p:nvSpPr>
        <p:spPr>
          <a:xfrm>
            <a:off x="0" y="6787298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12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C7381A51-C221-A847-A948-74266E55E1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AA72F-22F5-4844-9747-2657CAE0DD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5F1E69-CFF1-404E-95E2-128A7E67CA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108C43A-8B50-854C-BD40-5C225B1EC8F3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280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C7381A51-C221-A847-A948-74266E55E1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AA72F-22F5-4844-9747-2657CAE0DD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pic>
        <p:nvPicPr>
          <p:cNvPr id="5" name="Picture 4" descr="A picture containing nature&#10;&#10;Description automatically generated">
            <a:extLst>
              <a:ext uri="{FF2B5EF4-FFF2-40B4-BE49-F238E27FC236}">
                <a16:creationId xmlns:a16="http://schemas.microsoft.com/office/drawing/2014/main" id="{60FFF3F1-CC2C-AA44-A86D-A664CF8E9E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69280" y="1491027"/>
            <a:ext cx="5941291" cy="29296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9BBAC-513B-834A-B1EC-AA47BC82F591}"/>
              </a:ext>
            </a:extLst>
          </p:cNvPr>
          <p:cNvSpPr txBox="1"/>
          <p:nvPr userDrawn="1"/>
        </p:nvSpPr>
        <p:spPr>
          <a:xfrm>
            <a:off x="711034" y="876970"/>
            <a:ext cx="4803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0A224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Contact Us!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EB84CA1-E5D2-804F-99BF-1E153ABA76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4550" y="1784152"/>
            <a:ext cx="4267200" cy="414337"/>
          </a:xfrm>
        </p:spPr>
        <p:txBody>
          <a:bodyPr/>
          <a:lstStyle>
            <a:lvl1pPr marL="0" indent="0">
              <a:buNone/>
              <a:defRPr b="1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Continent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11B0F1-8B05-9A40-BAE2-03F5CCC943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4550" y="2303725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08F5CF7-355F-C040-BFE6-0D7F38E050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45570" y="2303725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793AA03E-98C6-CD4D-9671-AED4C131B0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4550" y="3172793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42A3C88E-9741-1B4A-8464-D893142F16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45570" y="3172793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F13E1368-783A-D645-A803-42D0A6B3F2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4550" y="4082421"/>
            <a:ext cx="4267200" cy="414337"/>
          </a:xfrm>
        </p:spPr>
        <p:txBody>
          <a:bodyPr/>
          <a:lstStyle>
            <a:lvl1pPr marL="0" indent="0">
              <a:buNone/>
              <a:defRPr b="1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Continent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FDC251A-F606-F944-9B71-D9689EC9AE3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4550" y="4601994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3E520D3D-1143-914F-A6BA-7100E9C161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45570" y="4601994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5F1A4264-B56B-5649-B043-C34A7C2233F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4550" y="5471062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4FDAAD53-4658-AF4E-8F38-AFF467270E2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45570" y="5471062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C8ECF8DC-1047-F140-AD64-25682CED2C0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18332" y="4085550"/>
            <a:ext cx="4267200" cy="414337"/>
          </a:xfrm>
        </p:spPr>
        <p:txBody>
          <a:bodyPr/>
          <a:lstStyle>
            <a:lvl1pPr marL="0" indent="0">
              <a:buNone/>
              <a:defRPr b="1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Continent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DE457999-8578-3D47-BF27-E88B500C3DC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18332" y="4632833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A32E0DA-D99A-E147-AC00-296A11D100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19352" y="4632833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0B21CCF4-AF27-D542-9879-AF238EF98AA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818332" y="5460336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1ECE0AE5-BE9C-8647-B099-75C81630B97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219352" y="5460336"/>
            <a:ext cx="2268538" cy="73866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25A88DB-D8A7-FD44-A073-79B0C36BD8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D6CB4EB-B7E0-EA44-A59B-4CA28DB06BD1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78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 Off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FC28-97FA-FA40-A435-96FA6443CAA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46943" y="2426711"/>
            <a:ext cx="11338874" cy="1349462"/>
          </a:xfrm>
        </p:spPr>
        <p:txBody>
          <a:bodyPr anchor="b">
            <a:noAutofit/>
          </a:bodyPr>
          <a:lstStyle>
            <a:lvl1pPr algn="ctr">
              <a:defRPr sz="8800" b="0" i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Sign Off Message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61FD7E2-2480-C24A-BBC3-A745792B57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76132" y="4601003"/>
            <a:ext cx="2624328" cy="591194"/>
          </a:xfrm>
          <a:prstGeom prst="rect">
            <a:avLst/>
          </a:prstGeom>
        </p:spPr>
      </p:pic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384E14FD-7EE8-2444-902A-3E5E156DA4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AC3698-2F0E-A340-B143-CE95F9911284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51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FABCA3B-1EFF-4144-BE2B-FEFD5F1F97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4167"/>
          <a:stretch/>
        </p:blipFill>
        <p:spPr>
          <a:xfrm>
            <a:off x="0" y="3028950"/>
            <a:ext cx="12192000" cy="38290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4AD2CB-BF8A-5443-9820-5AD582D31F3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31851" y="3725105"/>
            <a:ext cx="6891564" cy="1456495"/>
          </a:xfrm>
        </p:spPr>
        <p:txBody>
          <a:bodyPr anchor="b">
            <a:normAutofit/>
          </a:bodyPr>
          <a:lstStyle>
            <a:lvl1pPr>
              <a:defRPr sz="4200" b="0" i="0">
                <a:solidFill>
                  <a:srgbClr val="0A2240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5C515-3AA4-5D49-BF0B-7DA928641E22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831850" y="5288128"/>
            <a:ext cx="6891565" cy="516679"/>
          </a:xfrm>
        </p:spPr>
        <p:txBody>
          <a:bodyPr anchor="t">
            <a:normAutofit/>
          </a:bodyPr>
          <a:lstStyle>
            <a:lvl1pPr marL="0" indent="0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 panose="020F03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9354265-B70E-AA45-B294-FB9C5190EE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6371" y="6201187"/>
            <a:ext cx="1692730" cy="38132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0EBA7-8A7A-8F4D-A324-19F232F116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</p:spTree>
    <p:extLst>
      <p:ext uri="{BB962C8B-B14F-4D97-AF65-F5344CB8AC3E}">
        <p14:creationId xmlns:p14="http://schemas.microsoft.com/office/powerpoint/2010/main" val="419087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6C2E2826-599D-DB4C-AB1F-5EA2BC23D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8D3B9FC-729E-F548-8D2C-56CA2049C131}"/>
              </a:ext>
            </a:extLst>
          </p:cNvPr>
          <p:cNvSpPr/>
          <p:nvPr userDrawn="1"/>
        </p:nvSpPr>
        <p:spPr>
          <a:xfrm>
            <a:off x="0" y="6787298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C7961-9837-D44D-89ED-7C055D451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861458"/>
            <a:ext cx="10733314" cy="448936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C6EDC-9252-324A-AD88-9DE3FE2407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4CAF9-4096-294B-BB75-FE519A0AF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92A357-0902-4D42-9F86-1C32CDADF8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8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21E30DFE-F30A-4143-B970-A7F2AFD05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40646-DC66-3640-AA2E-34B633F3B1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DDC08-9DC5-854C-8D0B-03B6B63C4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0486" y="1861458"/>
            <a:ext cx="5257800" cy="40542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24146-15CF-A444-AFF2-D837F79AE9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61458"/>
            <a:ext cx="5257800" cy="40542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3ECA279-64BF-4347-B112-D66E83677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389CCE-A59B-BF4E-B2E1-887FB55C6C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9777E19-56CF-0949-889D-1B82CE2A9BA8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08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158F392F-F427-A148-B117-80F483182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C28B8-CF79-BE45-8084-6BB903CB1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0486" y="1869622"/>
            <a:ext cx="5157787" cy="616197"/>
          </a:xfrm>
        </p:spPr>
        <p:txBody>
          <a:bodyPr anchor="b"/>
          <a:lstStyle>
            <a:lvl1pPr marL="0" indent="0">
              <a:buNone/>
              <a:defRPr sz="2400" b="0" i="0">
                <a:solidFill>
                  <a:srgbClr val="0070C0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0DDE6C-B501-3548-91F9-BDA4CA9D5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86" y="2549072"/>
            <a:ext cx="5157787" cy="3285370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1pPr>
            <a:lvl2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2pPr>
            <a:lvl3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3pPr>
            <a:lvl4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4pPr>
            <a:lvl5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955E94-9A1E-B74D-AA0F-0623B6608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52898" y="1869622"/>
            <a:ext cx="5183188" cy="613318"/>
          </a:xfrm>
        </p:spPr>
        <p:txBody>
          <a:bodyPr anchor="b"/>
          <a:lstStyle>
            <a:lvl1pPr marL="0" indent="0">
              <a:buNone/>
              <a:defRPr sz="2400" b="0" i="0">
                <a:solidFill>
                  <a:srgbClr val="0070C0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2F61B3-1068-DE49-9C0A-F84871FB24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52898" y="2549072"/>
            <a:ext cx="5183188" cy="3285370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1pPr>
            <a:lvl2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2pPr>
            <a:lvl3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3pPr>
            <a:lvl4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4pPr>
            <a:lvl5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F8413-8E07-0D45-BEA2-981CE4C230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0D1D5CE-A056-404C-B864-A6D1B202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3C9D6D-E772-5F42-8550-126EFEAFE0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EEABC1F-03A1-FB47-B5DB-E65860476972}"/>
              </a:ext>
            </a:extLst>
          </p:cNvPr>
          <p:cNvSpPr/>
          <p:nvPr userDrawn="1"/>
        </p:nvSpPr>
        <p:spPr>
          <a:xfrm>
            <a:off x="0" y="6787298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001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82BE00AF-264E-E542-9EA4-7387360268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DC01BE-4F2E-FA41-ADFB-C6AF7F37C9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890AFF-54E8-F545-96ED-B618C1DE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145AFC-C127-734D-A0D0-C811175A85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433BAF-21C0-3144-9358-9A03BCBD7ECF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52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21E30DFE-F30A-4143-B970-A7F2AFD05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D3DC8CFA-8614-944E-BA8D-6F7C4DE1C7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410118" y="6276752"/>
            <a:ext cx="1896836" cy="320675"/>
          </a:xfrm>
        </p:spPr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6CF1CA-BAA3-944A-95F3-67F7526AA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512" y="1054947"/>
            <a:ext cx="6226175" cy="11292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AEE0B8B1-E733-344C-8A16-D4FC6F1805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09739" y="2184178"/>
            <a:ext cx="6226175" cy="38286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CCA87703-3E4C-3744-BC2F-E12A6A7322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828801"/>
            <a:ext cx="4598989" cy="4957763"/>
          </a:xfrm>
          <a:custGeom>
            <a:avLst/>
            <a:gdLst>
              <a:gd name="connsiteX0" fmla="*/ 1729651 w 4598989"/>
              <a:gd name="connsiteY0" fmla="*/ 0 h 4957763"/>
              <a:gd name="connsiteX1" fmla="*/ 4598989 w 4598989"/>
              <a:gd name="connsiteY1" fmla="*/ 2869337 h 4957763"/>
              <a:gd name="connsiteX2" fmla="*/ 3758580 w 4598989"/>
              <a:gd name="connsiteY2" fmla="*/ 4898265 h 4957763"/>
              <a:gd name="connsiteX3" fmla="*/ 3693115 w 4598989"/>
              <a:gd name="connsiteY3" fmla="*/ 4957763 h 4957763"/>
              <a:gd name="connsiteX4" fmla="*/ 0 w 4598989"/>
              <a:gd name="connsiteY4" fmla="*/ 4957763 h 4957763"/>
              <a:gd name="connsiteX5" fmla="*/ 0 w 4598989"/>
              <a:gd name="connsiteY5" fmla="*/ 583793 h 4957763"/>
              <a:gd name="connsiteX6" fmla="*/ 125377 w 4598989"/>
              <a:gd name="connsiteY6" fmla="*/ 490038 h 4957763"/>
              <a:gd name="connsiteX7" fmla="*/ 1729651 w 4598989"/>
              <a:gd name="connsiteY7" fmla="*/ 0 h 495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8989" h="4957763">
                <a:moveTo>
                  <a:pt x="1729651" y="0"/>
                </a:moveTo>
                <a:cubicBezTo>
                  <a:pt x="3314343" y="0"/>
                  <a:pt x="4598989" y="1284646"/>
                  <a:pt x="4598989" y="2869337"/>
                </a:cubicBezTo>
                <a:cubicBezTo>
                  <a:pt x="4598989" y="3661683"/>
                  <a:pt x="4277828" y="4379017"/>
                  <a:pt x="3758580" y="4898265"/>
                </a:cubicBezTo>
                <a:lnTo>
                  <a:pt x="3693115" y="4957763"/>
                </a:lnTo>
                <a:lnTo>
                  <a:pt x="0" y="4957763"/>
                </a:lnTo>
                <a:lnTo>
                  <a:pt x="0" y="583793"/>
                </a:lnTo>
                <a:lnTo>
                  <a:pt x="125377" y="490038"/>
                </a:lnTo>
                <a:cubicBezTo>
                  <a:pt x="583326" y="180654"/>
                  <a:pt x="1135392" y="0"/>
                  <a:pt x="17296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08A944-653B-244D-A1B8-86D3C4457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62877" y="975865"/>
            <a:ext cx="2960248" cy="2946887"/>
          </a:xfrm>
          <a:prstGeom prst="ellipse">
            <a:avLst/>
          </a:prstGeom>
          <a:ln w="76200">
            <a:solidFill>
              <a:schemeClr val="bg1"/>
            </a:solidFill>
          </a:ln>
        </p:spPr>
        <p:txBody>
          <a:bodyPr/>
          <a:lstStyle/>
          <a:p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DF3AE36-5BF7-BC4B-90B1-07AAE9EE06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EEA23AD-C0DE-4B40-BEB3-A6F3DB2992F3}"/>
              </a:ext>
            </a:extLst>
          </p:cNvPr>
          <p:cNvSpPr/>
          <p:nvPr userDrawn="1"/>
        </p:nvSpPr>
        <p:spPr>
          <a:xfrm>
            <a:off x="0" y="6787298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79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21E30DFE-F30A-4143-B970-A7F2AFD05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40646-DC66-3640-AA2E-34B633F3B1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DDC08-9DC5-854C-8D0B-03B6B63C4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0485" y="2010804"/>
            <a:ext cx="5163463" cy="40542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3ECA279-64BF-4347-B112-D66E8367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882254"/>
            <a:ext cx="6528459" cy="11285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08A944-653B-244D-A1B8-86D3C4457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40276" y="1226515"/>
            <a:ext cx="2516095" cy="2504739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8566F54-DAF8-8144-AB04-D455288788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75280" y="3560840"/>
            <a:ext cx="2516095" cy="2504739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F4842663-0D25-2C48-927E-7FA82A18EE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06891" y="3560840"/>
            <a:ext cx="2516095" cy="2504739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C0256F-5F93-884E-B0FD-D309976B58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51282B-E852-7343-9CED-9029EF9CFA74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3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77AFBA-CBC7-9441-B49A-F3726B5DC1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569779B3-DF78-1D4F-9259-508C010A02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E4B29A14-A905-4449-90CA-39A3E4FA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281" y="1395081"/>
            <a:ext cx="5659862" cy="11285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D3475E93-D413-4646-B4B5-A12BDFAD3B3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693" y="1021965"/>
            <a:ext cx="2362431" cy="236243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27">
            <a:extLst>
              <a:ext uri="{FF2B5EF4-FFF2-40B4-BE49-F238E27FC236}">
                <a16:creationId xmlns:a16="http://schemas.microsoft.com/office/drawing/2014/main" id="{1B34A1C8-623A-5949-B77E-A70F0AA4A76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34292" y="1021965"/>
            <a:ext cx="2362431" cy="236243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1" name="Picture Placeholder 27">
            <a:extLst>
              <a:ext uri="{FF2B5EF4-FFF2-40B4-BE49-F238E27FC236}">
                <a16:creationId xmlns:a16="http://schemas.microsoft.com/office/drawing/2014/main" id="{8ED288D4-8589-5C45-BC2C-4A569882A80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7693" y="3642982"/>
            <a:ext cx="2362431" cy="236243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27">
            <a:extLst>
              <a:ext uri="{FF2B5EF4-FFF2-40B4-BE49-F238E27FC236}">
                <a16:creationId xmlns:a16="http://schemas.microsoft.com/office/drawing/2014/main" id="{50254F3C-2896-E04B-9ECD-8F0B1697270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292" y="3642982"/>
            <a:ext cx="2362431" cy="236243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46F17234-8080-4048-8102-362F9F025457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43958" y="2522846"/>
            <a:ext cx="5659863" cy="34829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82768A8-8083-BD4B-A7C4-E660CD0562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6371" y="211075"/>
            <a:ext cx="1700784" cy="3865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93A90D8-6D94-8E44-9813-F01858D2D8A6}"/>
              </a:ext>
            </a:extLst>
          </p:cNvPr>
          <p:cNvSpPr/>
          <p:nvPr userDrawn="1"/>
        </p:nvSpPr>
        <p:spPr>
          <a:xfrm>
            <a:off x="0" y="6803626"/>
            <a:ext cx="12192000" cy="70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97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013EDC-B0A9-A042-B933-E0D05C55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732908"/>
            <a:ext cx="10733314" cy="11285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0464F-EABD-574E-BB27-3AA9258D6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0486" y="1861458"/>
            <a:ext cx="10733314" cy="46917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6401C-6961-E646-98A4-BF15DB1C1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4671" y="6276752"/>
            <a:ext cx="1896836" cy="32067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‹#›</a:t>
            </a:fld>
            <a:r>
              <a:rPr lang="en-US" dirty="0"/>
              <a:t> | © Smithers, 2019</a:t>
            </a:r>
          </a:p>
        </p:txBody>
      </p:sp>
    </p:spTree>
    <p:extLst>
      <p:ext uri="{BB962C8B-B14F-4D97-AF65-F5344CB8AC3E}">
        <p14:creationId xmlns:p14="http://schemas.microsoft.com/office/powerpoint/2010/main" val="3852844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4" r:id="rId3"/>
    <p:sldLayoutId id="2147483698" r:id="rId4"/>
    <p:sldLayoutId id="2147483697" r:id="rId5"/>
    <p:sldLayoutId id="2147483696" r:id="rId6"/>
    <p:sldLayoutId id="2147483718" r:id="rId7"/>
    <p:sldLayoutId id="2147483715" r:id="rId8"/>
    <p:sldLayoutId id="2147483712" r:id="rId9"/>
    <p:sldLayoutId id="2147483714" r:id="rId10"/>
    <p:sldLayoutId id="2147483717" r:id="rId11"/>
    <p:sldLayoutId id="2147483695" r:id="rId12"/>
    <p:sldLayoutId id="2147483716" r:id="rId13"/>
    <p:sldLayoutId id="214748371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528">
          <p15:clr>
            <a:srgbClr val="F26B43"/>
          </p15:clr>
        </p15:guide>
        <p15:guide id="4" pos="7152">
          <p15:clr>
            <a:srgbClr val="F26B43"/>
          </p15:clr>
        </p15:guide>
        <p15:guide id="5" orient="horz" pos="108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192">
          <p15:clr>
            <a:srgbClr val="F26B43"/>
          </p15:clr>
        </p15:guide>
        <p15:guide id="8" orient="horz" pos="4128">
          <p15:clr>
            <a:srgbClr val="F26B43"/>
          </p15:clr>
        </p15:guide>
        <p15:guide id="9" pos="7392">
          <p15:clr>
            <a:srgbClr val="F26B43"/>
          </p15:clr>
        </p15:guide>
        <p15:guide id="10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0DC582-F229-374B-8DF0-3AB53FCFF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209" y="1792609"/>
            <a:ext cx="5449932" cy="1636391"/>
          </a:xfrm>
        </p:spPr>
        <p:txBody>
          <a:bodyPr>
            <a:normAutofit/>
          </a:bodyPr>
          <a:lstStyle/>
          <a:p>
            <a:r>
              <a:rPr lang="en-US" dirty="0"/>
              <a:t>ISO Sector 2021 Auditor   Training  </a:t>
            </a:r>
          </a:p>
        </p:txBody>
      </p:sp>
    </p:spTree>
    <p:extLst>
      <p:ext uri="{BB962C8B-B14F-4D97-AF65-F5344CB8AC3E}">
        <p14:creationId xmlns:p14="http://schemas.microsoft.com/office/powerpoint/2010/main" val="963737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498028"/>
            <a:ext cx="10733314" cy="4489369"/>
          </a:xfrm>
        </p:spPr>
        <p:txBody>
          <a:bodyPr>
            <a:normAutofit/>
          </a:bodyPr>
          <a:lstStyle/>
          <a:p>
            <a:r>
              <a:rPr lang="en-US" sz="2400" b="1" dirty="0"/>
              <a:t>Audit Findings</a:t>
            </a:r>
          </a:p>
          <a:p>
            <a:pPr lvl="1"/>
            <a:r>
              <a:rPr lang="en-US" sz="2400" b="1" dirty="0"/>
              <a:t>Add findings under the “Audit Findings” tab in BOS (shown below).</a:t>
            </a:r>
          </a:p>
          <a:p>
            <a:pPr lvl="2"/>
            <a:r>
              <a:rPr lang="en-US" sz="2400" b="1" dirty="0"/>
              <a:t>Each finding is a separate entry.</a:t>
            </a:r>
          </a:p>
          <a:p>
            <a:pPr lvl="2"/>
            <a:r>
              <a:rPr lang="en-US" sz="2400" b="1" dirty="0"/>
              <a:t>Enter auditor name, clause and classification (major or minor).</a:t>
            </a:r>
          </a:p>
          <a:p>
            <a:pPr lvl="2"/>
            <a:r>
              <a:rPr lang="en-US" sz="2400" b="1" dirty="0"/>
              <a:t>When the supplemental report is uploaded, go back into each finding to record time, date and close the finding.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10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558886"/>
            <a:ext cx="10733314" cy="1128550"/>
          </a:xfrm>
        </p:spPr>
        <p:txBody>
          <a:bodyPr/>
          <a:lstStyle/>
          <a:p>
            <a:r>
              <a:rPr lang="en-US" dirty="0"/>
              <a:t> BOS Miscellaneous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7F72F-CAE9-471A-A944-D41D6CB3A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359847"/>
            <a:ext cx="7696200" cy="1000125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4D1623F1-A7A1-4700-881E-C7B2547E4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4990" y="3828975"/>
            <a:ext cx="2696524" cy="260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0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Client Portal</a:t>
            </a:r>
          </a:p>
          <a:p>
            <a:pPr lvl="1"/>
            <a:r>
              <a:rPr lang="en-US" sz="2400" b="1" dirty="0"/>
              <a:t>Colin held auditor training to review the client portal.</a:t>
            </a:r>
          </a:p>
          <a:p>
            <a:pPr lvl="1"/>
            <a:r>
              <a:rPr lang="en-US" sz="2400" b="1" dirty="0"/>
              <a:t>Client will be issued a login by Colin.</a:t>
            </a:r>
          </a:p>
          <a:p>
            <a:pPr lvl="1"/>
            <a:r>
              <a:rPr lang="en-US" sz="2400" b="1" dirty="0"/>
              <a:t>OSCs are working to move past audit records into BOS so the client may access.</a:t>
            </a:r>
          </a:p>
          <a:p>
            <a:pPr lvl="1"/>
            <a:r>
              <a:rPr lang="en-US" sz="2400" b="1" dirty="0"/>
              <a:t>Client portal will provide client access to the following:</a:t>
            </a:r>
          </a:p>
          <a:p>
            <a:pPr lvl="2"/>
            <a:r>
              <a:rPr lang="en-US" sz="2400" b="1" dirty="0"/>
              <a:t>Audit schedules</a:t>
            </a:r>
          </a:p>
          <a:p>
            <a:pPr lvl="2"/>
            <a:r>
              <a:rPr lang="en-US" sz="2400" b="1" dirty="0"/>
              <a:t>Past audit documentation</a:t>
            </a:r>
          </a:p>
          <a:p>
            <a:pPr lvl="2"/>
            <a:r>
              <a:rPr lang="en-US" sz="2400" b="1" dirty="0"/>
              <a:t>Certificates</a:t>
            </a:r>
          </a:p>
          <a:p>
            <a:pPr lvl="2"/>
            <a:r>
              <a:rPr lang="en-US" sz="2400" b="1" dirty="0"/>
              <a:t>Audit cycle</a:t>
            </a:r>
          </a:p>
          <a:p>
            <a:pPr lvl="2"/>
            <a:r>
              <a:rPr lang="en-US" sz="2400" b="1" dirty="0"/>
              <a:t>NCR information</a:t>
            </a:r>
          </a:p>
          <a:p>
            <a:pPr lvl="2"/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11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BOS Miscellaneous</a:t>
            </a:r>
          </a:p>
        </p:txBody>
      </p:sp>
    </p:spTree>
    <p:extLst>
      <p:ext uri="{BB962C8B-B14F-4D97-AF65-F5344CB8AC3E}">
        <p14:creationId xmlns:p14="http://schemas.microsoft.com/office/powerpoint/2010/main" val="890977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255852"/>
            <a:ext cx="11206843" cy="5143499"/>
          </a:xfrm>
        </p:spPr>
        <p:txBody>
          <a:bodyPr/>
          <a:lstStyle/>
          <a:p>
            <a:r>
              <a:rPr lang="en-US" sz="2400" dirty="0"/>
              <a:t>Section 4.0 of audit report must contain both statements highlighted in purple, below. </a:t>
            </a:r>
          </a:p>
          <a:p>
            <a:r>
              <a:rPr lang="en-US" sz="2400" dirty="0"/>
              <a:t>Please be careful as you delete non-applicable verbiage!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12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424025"/>
            <a:ext cx="10733314" cy="1128550"/>
          </a:xfrm>
        </p:spPr>
        <p:txBody>
          <a:bodyPr/>
          <a:lstStyle/>
          <a:p>
            <a:r>
              <a:rPr lang="en-US" dirty="0"/>
              <a:t> Audit Recommendations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2C03C5-FADF-48BA-A285-8121F239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198" y="2148059"/>
            <a:ext cx="6926036" cy="42512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5CB0CF-2000-4D62-AE1E-6F369B7E9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435" y="2716824"/>
            <a:ext cx="2957692" cy="343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69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+mn-lt"/>
              </a:rPr>
              <a:t>Please review CRW to make sure tabs are completed correctly.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13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Client CRW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FA6ADC-546C-4CF1-848B-452FC3BAD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534" y="2692126"/>
            <a:ext cx="7694757" cy="354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5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Process assessment summary is now part of the audit plan (Section 1.7).  This is one of the sections that is inserted into the audit report.</a:t>
            </a:r>
          </a:p>
          <a:p>
            <a:r>
              <a:rPr lang="en-US" sz="2400" b="1" dirty="0"/>
              <a:t>When </a:t>
            </a:r>
            <a:r>
              <a:rPr lang="en-US" sz="2400" b="1" u="sng" dirty="0"/>
              <a:t>conducting a stage 2</a:t>
            </a:r>
            <a:r>
              <a:rPr lang="en-US" sz="2400" b="1" dirty="0"/>
              <a:t>, the assessment summary in the audit plan and audit report (section 3.12) must include a column for recert.  A revision to the templates is in process.</a:t>
            </a:r>
          </a:p>
          <a:p>
            <a:r>
              <a:rPr lang="en-US" dirty="0"/>
              <a:t> </a:t>
            </a:r>
            <a:r>
              <a:rPr lang="en-US" sz="2400" b="1" dirty="0"/>
              <a:t>ANAB looks at this very closely during office audit.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14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Assessment summary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41BAD963-56C0-4F8F-9085-6136E2B98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106" y="3574073"/>
            <a:ext cx="4259275" cy="30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9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343" y="2792228"/>
            <a:ext cx="10733314" cy="2660073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Must detail the client’s business.  “If you read just the scope statement on the certificate, does it tell you what the client does?”  Does it accurately describe the client’s operation?</a:t>
            </a:r>
          </a:p>
          <a:p>
            <a:r>
              <a:rPr lang="en-US" sz="2400" b="1" dirty="0">
                <a:effectLst/>
                <a:ea typeface="Calibri" panose="020F0502020204030204" pitchFamily="34" charset="0"/>
                <a:cs typeface="Calibri Light" panose="020F0302020204030204" pitchFamily="34" charset="0"/>
              </a:rPr>
              <a:t>Should not have the client’s name.  The client’s name is at the top of the certificate.</a:t>
            </a:r>
          </a:p>
          <a:p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Cannot be a marketing piece. Remove words like World Class, State of the </a:t>
            </a:r>
            <a:r>
              <a:rPr lang="en-US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rt, etc.</a:t>
            </a:r>
          </a:p>
          <a:p>
            <a:endParaRPr lang="en-US" sz="2400" b="1" dirty="0">
              <a:effectLst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15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1607186"/>
            <a:ext cx="10733314" cy="1128550"/>
          </a:xfrm>
        </p:spPr>
        <p:txBody>
          <a:bodyPr/>
          <a:lstStyle/>
          <a:p>
            <a:r>
              <a:rPr lang="en-US" dirty="0"/>
              <a:t> Scope Statements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4B1B9BEB-3FCB-4A32-A90F-FB85C24B5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100" y="741542"/>
            <a:ext cx="2220936" cy="2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62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Review at each audit to assure both the IAF and NACE codes are accurate.  </a:t>
            </a:r>
          </a:p>
          <a:p>
            <a:r>
              <a:rPr lang="en-US" sz="2400" b="1" dirty="0"/>
              <a:t>Use SQA72 as reference.  NACE codes are listed under appropriate IAF Code.   This is in BOS under the Admin tab – Reference Library – General Reference.</a:t>
            </a:r>
          </a:p>
          <a:p>
            <a:endParaRPr lang="en-US" sz="2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16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IAF / NACE Codes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D8F01A-5816-45C8-B544-FDA7495D6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840" y="3378857"/>
            <a:ext cx="5196840" cy="265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6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528949"/>
            <a:ext cx="10733314" cy="4489369"/>
          </a:xfrm>
        </p:spPr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8.0	Auditor Notes to Operations Support Coordinator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following areas of the audit report have changes that need to be updated in BOS: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Contact Changes (Section 1.1)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Certification Information Change/NACE etc. (Section 1.2)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Scope Change (Section 1.3)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Audit Duration Changes (Section 1.4)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Organizational Site(s) Changes (Sections 1.6)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MAJOR Nonconformity Issued/Quality Alert Required (Section 4.0)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MS Gothic" panose="020B0609070205080204" pitchFamily="49" charset="-128"/>
                <a:ea typeface="Calibri" panose="020F0502020204030204" pitchFamily="34" charset="0"/>
                <a:cs typeface="Times New Roman" panose="02020603050405020304" pitchFamily="18" charset="0"/>
              </a:rPr>
              <a:t>☐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Other:   (Report Section)   </a:t>
            </a:r>
            <a:r>
              <a:rPr lang="en-US" sz="1800" u="sng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specific.</a:t>
            </a:r>
            <a:endParaRPr lang="en-US" sz="1800" u="sng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Remember: “you were there, we were not"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17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519645"/>
            <a:ext cx="10733314" cy="1128550"/>
          </a:xfrm>
        </p:spPr>
        <p:txBody>
          <a:bodyPr/>
          <a:lstStyle/>
          <a:p>
            <a:r>
              <a:rPr lang="en-US" dirty="0"/>
              <a:t> Communication with OSC</a:t>
            </a:r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46BA4A6-B006-4028-B045-89668190E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326" y="4313382"/>
            <a:ext cx="4133148" cy="232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9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DEFDD8-C111-4FE7-8DEC-77578A019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108" y="1002539"/>
            <a:ext cx="3485783" cy="35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9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A72F6-B2BE-AD42-9D65-F97FAD0036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2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46DA66-6701-1140-9C1F-0ED83D0AF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6" y="732908"/>
            <a:ext cx="10733314" cy="58416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  ISO Sector Track 1 Agenda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1E60B5-8077-451A-8AEF-5A8003FE2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577" y="1535186"/>
            <a:ext cx="10556846" cy="4815642"/>
          </a:xfrm>
        </p:spPr>
        <p:txBody>
          <a:bodyPr/>
          <a:lstStyle/>
          <a:p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BOS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Audit Confirmations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Auditor Notifications</a:t>
            </a:r>
          </a:p>
          <a:p>
            <a:pPr lvl="1"/>
            <a:r>
              <a:rPr lang="en-US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Audit Scheduling</a:t>
            </a:r>
          </a:p>
          <a:p>
            <a:pPr lvl="1"/>
            <a:r>
              <a:rPr lang="en-US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Miscellaneous</a:t>
            </a:r>
          </a:p>
          <a:p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ANAB Office Audit Follow Up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Audit Report – Recommendations Section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SQA92 Revisions</a:t>
            </a:r>
            <a:endParaRPr lang="en-US" sz="1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CRW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Assessment Summary Tables</a:t>
            </a:r>
          </a:p>
          <a:p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Continuous Improvement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Scope Statements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IAF/NACE Code</a:t>
            </a:r>
          </a:p>
          <a:p>
            <a:pPr lvl="1"/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Communication with OSC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CF9B22-28CC-42EE-B568-B1E45F128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589" y="1686628"/>
            <a:ext cx="4551834" cy="4220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514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45B4EC-6522-47C9-BD5D-3DCB365F4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</a:t>
            </a:r>
            <a:r>
              <a:rPr lang="en-US" sz="2400" b="1" dirty="0"/>
              <a:t>Under 30 days until audit scheduled to start</a:t>
            </a:r>
            <a:r>
              <a:rPr lang="en-US" dirty="0"/>
              <a:t>.</a:t>
            </a:r>
          </a:p>
          <a:p>
            <a:pPr lvl="1"/>
            <a:r>
              <a:rPr lang="en-US" b="1" dirty="0"/>
              <a:t>Must be confirmed ASAP.</a:t>
            </a:r>
          </a:p>
          <a:p>
            <a:pPr lvl="1"/>
            <a:r>
              <a:rPr lang="en-US" b="1" dirty="0"/>
              <a:t>Audit plan should have already been sent.</a:t>
            </a:r>
          </a:p>
          <a:p>
            <a:pPr lvl="1"/>
            <a:r>
              <a:rPr lang="en-US" b="1" dirty="0"/>
              <a:t>Inside of our cancellation policy.</a:t>
            </a:r>
          </a:p>
          <a:p>
            <a:pPr lvl="1"/>
            <a:r>
              <a:rPr lang="en-US" b="1" dirty="0"/>
              <a:t>Audit must stay within scheduled calendar month.</a:t>
            </a:r>
          </a:p>
          <a:p>
            <a:pPr lvl="1"/>
            <a:r>
              <a:rPr lang="en-US" b="1" dirty="0"/>
              <a:t>Impacts forecasting model.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0AA11-CC7F-4D7E-B2E0-86C08BFFCD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3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089741-6127-4511-BA19-D924D5C8D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Audit Confirmations in BOS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AD91C9-7F2A-4982-861D-EBE2B096F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88309"/>
            <a:ext cx="304800" cy="257175"/>
          </a:xfrm>
          <a:prstGeom prst="rect">
            <a:avLst/>
          </a:prstGeom>
        </p:spPr>
      </p:pic>
      <p:pic>
        <p:nvPicPr>
          <p:cNvPr id="6" name="Picture 5" descr="A picture containing text, sign, red&#10;&#10;Description automatically generated">
            <a:extLst>
              <a:ext uri="{FF2B5EF4-FFF2-40B4-BE49-F238E27FC236}">
                <a16:creationId xmlns:a16="http://schemas.microsoft.com/office/drawing/2014/main" id="{8F8D085D-F496-4EE3-B315-EEDEA5789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52" y="3930939"/>
            <a:ext cx="2644739" cy="2666488"/>
          </a:xfrm>
          <a:prstGeom prst="rect">
            <a:avLst/>
          </a:prstGeom>
        </p:spPr>
      </p:pic>
      <p:pic>
        <p:nvPicPr>
          <p:cNvPr id="11" name="Picture 10" descr="A picture containing wearing, toy, doll&#10;&#10;Description automatically generated">
            <a:extLst>
              <a:ext uri="{FF2B5EF4-FFF2-40B4-BE49-F238E27FC236}">
                <a16:creationId xmlns:a16="http://schemas.microsoft.com/office/drawing/2014/main" id="{4A6CFC87-D214-42F8-9662-4F8E43F2A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872" y="1131662"/>
            <a:ext cx="3611419" cy="49619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88749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180459-5F29-4668-8586-3A32379A7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  </a:t>
            </a:r>
            <a:r>
              <a:rPr lang="en-US" sz="2400" b="1" dirty="0"/>
              <a:t>Under 60 days until audit scheduled to start</a:t>
            </a:r>
            <a:r>
              <a:rPr lang="en-US" sz="2400" dirty="0"/>
              <a:t>.</a:t>
            </a:r>
          </a:p>
          <a:p>
            <a:pPr lvl="1"/>
            <a:r>
              <a:rPr lang="en-US" b="1" dirty="0"/>
              <a:t>Must be confirmed ASAP.</a:t>
            </a:r>
          </a:p>
          <a:p>
            <a:pPr lvl="1"/>
            <a:r>
              <a:rPr lang="en-US" b="1" dirty="0"/>
              <a:t>Minimum requirement for audit confirmation.</a:t>
            </a:r>
          </a:p>
          <a:p>
            <a:pPr lvl="1"/>
            <a:r>
              <a:rPr lang="en-US" b="1" dirty="0"/>
              <a:t>Travel arrangements.</a:t>
            </a:r>
          </a:p>
          <a:p>
            <a:pPr lvl="1"/>
            <a:r>
              <a:rPr lang="en-US" b="1" dirty="0"/>
              <a:t>Impacts forecasting model.</a:t>
            </a:r>
          </a:p>
          <a:p>
            <a:pPr lvl="1"/>
            <a:r>
              <a:rPr lang="en-US" b="1" dirty="0"/>
              <a:t>Auditor needs to set client expectation for future audits.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25DEC8-ECE2-465E-BFCE-51B2BE6475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4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35A5C5-7E56-4FAC-85ED-86B6E44AA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Audit Confirmations in BOS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61A644-181E-4E45-B493-ECA409318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91" y="1861458"/>
            <a:ext cx="333375" cy="352425"/>
          </a:xfrm>
          <a:prstGeom prst="rect">
            <a:avLst/>
          </a:prstGeom>
        </p:spPr>
      </p:pic>
      <p:pic>
        <p:nvPicPr>
          <p:cNvPr id="7" name="Picture 6" descr="A red logo with white text&#10;&#10;Description automatically generated with low confidence">
            <a:extLst>
              <a:ext uri="{FF2B5EF4-FFF2-40B4-BE49-F238E27FC236}">
                <a16:creationId xmlns:a16="http://schemas.microsoft.com/office/drawing/2014/main" id="{FBAF1756-3F9A-4FAD-9253-338A6AB78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363" y="4264299"/>
            <a:ext cx="2439219" cy="2012453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6A96613E-DA91-49BF-B405-DB56FFBDF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8178" y="1561609"/>
            <a:ext cx="3684733" cy="3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6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8B9008-0A56-4625-BD4F-5B59A226E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    Under 90 days until audit scheduled to start</a:t>
            </a:r>
            <a:r>
              <a:rPr lang="en-US" sz="2400" dirty="0"/>
              <a:t>.</a:t>
            </a:r>
          </a:p>
          <a:p>
            <a:pPr lvl="1"/>
            <a:r>
              <a:rPr lang="en-US" b="1" dirty="0"/>
              <a:t>Must work towards 90-day confirmations.</a:t>
            </a:r>
          </a:p>
          <a:p>
            <a:pPr lvl="1"/>
            <a:r>
              <a:rPr lang="en-US" b="1" dirty="0"/>
              <a:t>Impacts forecasting model and business projections.</a:t>
            </a:r>
          </a:p>
          <a:p>
            <a:pPr lvl="1"/>
            <a:r>
              <a:rPr lang="en-US" b="1" dirty="0"/>
              <a:t>Solidifies schedules for auditor and client.   </a:t>
            </a:r>
            <a:r>
              <a:rPr lang="en-US" b="1" u="sng" dirty="0"/>
              <a:t>NO SURPRISES!</a:t>
            </a:r>
          </a:p>
          <a:p>
            <a:pPr lvl="1"/>
            <a:r>
              <a:rPr lang="en-US" b="1" dirty="0"/>
              <a:t>Auditor needs to set client expectation for future audits.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9C41FA-A857-43AA-90B6-EBB9691953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5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957689-F0EE-40DB-9AAE-1D5136F0E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Audit Confirmations in BOS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63FA15-9CAC-4F3B-B45D-D4F4677B4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29" y="1861458"/>
            <a:ext cx="361950" cy="314325"/>
          </a:xfrm>
          <a:prstGeom prst="rect">
            <a:avLst/>
          </a:prstGeom>
        </p:spPr>
      </p:pic>
      <p:pic>
        <p:nvPicPr>
          <p:cNvPr id="9" name="Picture 8" descr="A red and black sign&#10;&#10;Description automatically generated with low confidence">
            <a:extLst>
              <a:ext uri="{FF2B5EF4-FFF2-40B4-BE49-F238E27FC236}">
                <a16:creationId xmlns:a16="http://schemas.microsoft.com/office/drawing/2014/main" id="{27BA44BA-A5D2-4C16-8B41-6F2BAD2B5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75105">
            <a:off x="7327416" y="1968158"/>
            <a:ext cx="4178151" cy="1879062"/>
          </a:xfrm>
          <a:prstGeom prst="rect">
            <a:avLst/>
          </a:prstGeom>
        </p:spPr>
      </p:pic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BADAA014-577D-4EFF-93EB-2FDA59DD3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634" y="3830619"/>
            <a:ext cx="4032146" cy="264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98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6292EE-CC21-4A1A-80F3-1E6C9D4DB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Audit Awaiting Documents or Actual Dates.</a:t>
            </a:r>
          </a:p>
          <a:p>
            <a:pPr lvl="1"/>
            <a:r>
              <a:rPr lang="en-US" sz="1800" b="1" dirty="0"/>
              <a:t>Required documents have not been uploaded or actual time not entered BOS. (On-site &amp; Off-site).</a:t>
            </a:r>
          </a:p>
          <a:p>
            <a:r>
              <a:rPr lang="en-US" b="1" dirty="0"/>
              <a:t>Audit Document Rejected.</a:t>
            </a:r>
          </a:p>
          <a:p>
            <a:pPr lvl="1"/>
            <a:r>
              <a:rPr lang="en-US" sz="1800" b="1" dirty="0"/>
              <a:t>OSC rejects document due to it being incorrect or not completed.</a:t>
            </a:r>
          </a:p>
          <a:p>
            <a:r>
              <a:rPr lang="en-US" b="1" dirty="0"/>
              <a:t>Audit Has Open Non-Conformances.</a:t>
            </a:r>
          </a:p>
          <a:p>
            <a:pPr lvl="1"/>
            <a:r>
              <a:rPr lang="en-US" sz="1800" b="1" dirty="0"/>
              <a:t>Supplemental audit report has not been uploaded; NCRs not closed in BOS</a:t>
            </a:r>
            <a:r>
              <a:rPr lang="en-US" b="1" dirty="0"/>
              <a:t>.</a:t>
            </a:r>
          </a:p>
          <a:p>
            <a:r>
              <a:rPr lang="en-US" b="1" dirty="0"/>
              <a:t>Audit Event Not Confirmed by Auditor.</a:t>
            </a:r>
          </a:p>
          <a:p>
            <a:pPr lvl="1"/>
            <a:r>
              <a:rPr lang="en-US" sz="1800" b="1" dirty="0"/>
              <a:t>Discussed in previous slides.  Need to work towards </a:t>
            </a:r>
            <a:r>
              <a:rPr lang="en-US" sz="1800" b="1" u="sng" dirty="0"/>
              <a:t>90 days</a:t>
            </a:r>
            <a:r>
              <a:rPr lang="en-US" sz="1800" b="1" dirty="0"/>
              <a:t> in advance.</a:t>
            </a:r>
          </a:p>
          <a:p>
            <a:r>
              <a:rPr lang="en-US" b="1" dirty="0"/>
              <a:t>Audit Not Confirmed by Client.</a:t>
            </a:r>
          </a:p>
          <a:p>
            <a:pPr lvl="1"/>
            <a:r>
              <a:rPr lang="en-US" sz="1800" b="1" dirty="0"/>
              <a:t>OSC ask for auditors to make this confirmation when they confirm audit with client.</a:t>
            </a:r>
          </a:p>
          <a:p>
            <a:r>
              <a:rPr lang="en-US" b="1" dirty="0"/>
              <a:t>Audit Plan Not Sent to Client</a:t>
            </a:r>
            <a:r>
              <a:rPr lang="en-US" dirty="0"/>
              <a:t>.</a:t>
            </a:r>
          </a:p>
          <a:p>
            <a:pPr lvl="1"/>
            <a:r>
              <a:rPr lang="en-US" sz="1800" b="1" dirty="0"/>
              <a:t>Audit plan must be sent 30 to 45 days prior to the audit.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9C628F-1307-4790-8126-CA8926EDDB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Page </a:t>
            </a:r>
            <a:fld id="{5CEB1954-798B-554E-B8B4-F1895C4D5BFC}" type="slidenum">
              <a:rPr lang="en-US" smtClean="0"/>
              <a:pPr/>
              <a:t>6</a:t>
            </a:fld>
            <a:r>
              <a:rPr lang="en-US"/>
              <a:t> | © Smithers, 2019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13204D-220E-4D43-8E84-8273452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Auditor Notifications in BOS</a:t>
            </a:r>
            <a:endParaRPr lang="en-US" dirty="0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9194914A-AA9C-4DB0-AD2C-C8D281697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64847">
            <a:off x="8558143" y="3408904"/>
            <a:ext cx="3257788" cy="139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1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488F64-91CA-478D-A77C-38579E6DF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861458"/>
            <a:ext cx="10733314" cy="4854302"/>
          </a:xfrm>
        </p:spPr>
        <p:txBody>
          <a:bodyPr/>
          <a:lstStyle/>
          <a:p>
            <a:r>
              <a:rPr lang="en-US" b="1" dirty="0"/>
              <a:t>Video emailed to auditors on 6/18/2021.  Janine and Kim can assist if you have questions.</a:t>
            </a:r>
          </a:p>
          <a:p>
            <a:r>
              <a:rPr lang="en-US" b="1" dirty="0"/>
              <a:t>When scheduling audit time in calendar, show on-site only.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0BC941-7FAD-47DD-9DD1-54D7E70E07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7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533BE0-401A-4DBB-8211-EBA5836AD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Audit Scheduling in BOS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B7A7C1-BF9D-4C5E-BB49-15A908498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632" y="2790602"/>
            <a:ext cx="5921986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37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BB3049-8A31-4C7E-ACA1-FE42B2460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928133"/>
            <a:ext cx="10733314" cy="4489369"/>
          </a:xfrm>
        </p:spPr>
        <p:txBody>
          <a:bodyPr/>
          <a:lstStyle/>
          <a:p>
            <a:endParaRPr lang="en-US" dirty="0"/>
          </a:p>
          <a:p>
            <a:r>
              <a:rPr lang="en-US" b="1" dirty="0"/>
              <a:t>Audit time details is total audit time broken down into on-site and off-site time for the complete audit. </a:t>
            </a:r>
          </a:p>
          <a:p>
            <a:pPr lvl="1"/>
            <a:r>
              <a:rPr lang="en-US" b="1" dirty="0"/>
              <a:t>Note: If there are multiple auditors this is the total audit time.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4D048C-D668-45D6-9C71-3FE7A9635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8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D732DE-52BA-45CC-8FB5-4AD505C8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Audit Scheduling in BOS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EDA70-24BF-40BC-8ACE-8186661B9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560" y="3245485"/>
            <a:ext cx="3682093" cy="303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74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5DDF82-FCC5-460C-B95C-3D650EB63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Multi-sites sampling selection for the next year must be completed at the conclusion of current audit.</a:t>
            </a:r>
          </a:p>
          <a:p>
            <a:r>
              <a:rPr lang="en-US" sz="2400" b="1" dirty="0"/>
              <a:t>List sites selected and planned audit duration (based on current employee count) in section 3.13 of the audit report.</a:t>
            </a:r>
          </a:p>
          <a:p>
            <a:r>
              <a:rPr lang="en-US" sz="2400" b="1" dirty="0"/>
              <a:t>Site selection is needed to schedule audits in BOS.</a:t>
            </a:r>
          </a:p>
          <a:p>
            <a:r>
              <a:rPr lang="en-US" sz="2400" b="1" dirty="0"/>
              <a:t>BOS schedules are used to produce business forecast data.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6F7E1-A011-4B36-9238-D8CCEBD31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CEB1954-798B-554E-B8B4-F1895C4D5BFC}" type="slidenum">
              <a:rPr lang="en-US" smtClean="0"/>
              <a:pPr/>
              <a:t>9</a:t>
            </a:fld>
            <a:r>
              <a:rPr lang="en-US" dirty="0"/>
              <a:t> | © Smithers,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603AF-C5E4-4AB5-9820-32BDC9F6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BOS Scheduling of Multi-sites</a:t>
            </a:r>
          </a:p>
        </p:txBody>
      </p:sp>
      <p:pic>
        <p:nvPicPr>
          <p:cNvPr id="6" name="Picture 5" descr="A picture containing text, device, meter, gauge&#10;&#10;Description automatically generated">
            <a:extLst>
              <a:ext uri="{FF2B5EF4-FFF2-40B4-BE49-F238E27FC236}">
                <a16:creationId xmlns:a16="http://schemas.microsoft.com/office/drawing/2014/main" id="{69D2EB66-0992-4D62-9503-4FDB5928D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655" y="3297382"/>
            <a:ext cx="3294831" cy="295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44917"/>
      </p:ext>
    </p:extLst>
  </p:cSld>
  <p:clrMapOvr>
    <a:masterClrMapping/>
  </p:clrMapOvr>
</p:sld>
</file>

<file path=ppt/theme/theme1.xml><?xml version="1.0" encoding="utf-8"?>
<a:theme xmlns:a="http://schemas.openxmlformats.org/drawingml/2006/main" name="Primary Master">
  <a:themeElements>
    <a:clrScheme name="Custom 1">
      <a:dk1>
        <a:srgbClr val="000000"/>
      </a:dk1>
      <a:lt1>
        <a:srgbClr val="FFFFFF"/>
      </a:lt1>
      <a:dk2>
        <a:srgbClr val="484849"/>
      </a:dk2>
      <a:lt2>
        <a:srgbClr val="CDCFD0"/>
      </a:lt2>
      <a:accent1>
        <a:srgbClr val="0A2240"/>
      </a:accent1>
      <a:accent2>
        <a:srgbClr val="F6CF3F"/>
      </a:accent2>
      <a:accent3>
        <a:srgbClr val="CDCFD0"/>
      </a:accent3>
      <a:accent4>
        <a:srgbClr val="F6CF3F"/>
      </a:accent4>
      <a:accent5>
        <a:srgbClr val="236093"/>
      </a:accent5>
      <a:accent6>
        <a:srgbClr val="34A1E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733A6A48E33C48B65402FE18CC1841" ma:contentTypeVersion="7" ma:contentTypeDescription="Create a new document." ma:contentTypeScope="" ma:versionID="78f69970546295508ef2d5ee2c7c6ee9">
  <xsd:schema xmlns:xsd="http://www.w3.org/2001/XMLSchema" xmlns:xs="http://www.w3.org/2001/XMLSchema" xmlns:p="http://schemas.microsoft.com/office/2006/metadata/properties" xmlns:ns2="0cf449d6-2ee5-49c8-b235-280ad5924c7d" targetNamespace="http://schemas.microsoft.com/office/2006/metadata/properties" ma:root="true" ma:fieldsID="5a68d5907697f8b36d59ac3f28cec11f" ns2:_="">
    <xsd:import namespace="0cf449d6-2ee5-49c8-b235-280ad5924c7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449d6-2ee5-49c8-b235-280ad5924c7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Item"/>
        <xsd:element ref="dc:subject" minOccurs="0" maxOccurs="1"/>
        <xsd:element ref="dc:description" minOccurs="0" maxOccurs="1" ma:index="1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cf449d6-2ee5-49c8-b235-280ad5924c7d">ZNS7K36FFV7K-337-27084</_dlc_DocId>
    <_dlc_DocIdUrl xmlns="0cf449d6-2ee5-49c8-b235-280ad5924c7d">
      <Url>https://home.smithers.com/ops/sqa/_layouts/15/DocIdRedir.aspx?ID=ZNS7K36FFV7K-337-27084</Url>
      <Description>ZNS7K36FFV7K-337-27084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13E6B5E0-6995-4CAE-899D-B380F225B7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f449d6-2ee5-49c8-b235-280ad5924c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D2D5B6-5F74-4155-992A-0844BFB80E7B}">
  <ds:schemaRefs>
    <ds:schemaRef ds:uri="http://schemas.microsoft.com/office/2006/metadata/properties"/>
    <ds:schemaRef ds:uri="http://schemas.microsoft.com/office/infopath/2007/PartnerControls"/>
    <ds:schemaRef ds:uri="0cf449d6-2ee5-49c8-b235-280ad5924c7d"/>
  </ds:schemaRefs>
</ds:datastoreItem>
</file>

<file path=customXml/itemProps3.xml><?xml version="1.0" encoding="utf-8"?>
<ds:datastoreItem xmlns:ds="http://schemas.openxmlformats.org/officeDocument/2006/customXml" ds:itemID="{84702321-DA82-4733-B068-C9108D211D5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867A048-195A-4F4A-AE45-81DCE0953621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19181</TotalTime>
  <Words>1040</Words>
  <Application>Microsoft Office PowerPoint</Application>
  <PresentationFormat>Widescreen</PresentationFormat>
  <Paragraphs>132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MS Gothic</vt:lpstr>
      <vt:lpstr>Arial</vt:lpstr>
      <vt:lpstr>Calibri</vt:lpstr>
      <vt:lpstr>Calibri Light</vt:lpstr>
      <vt:lpstr>Primary Master</vt:lpstr>
      <vt:lpstr>ISO Sector 2021 Auditor   Training  </vt:lpstr>
      <vt:lpstr>   ISO Sector Track 1 Agenda</vt:lpstr>
      <vt:lpstr> Audit Confirmations in BOS</vt:lpstr>
      <vt:lpstr> Audit Confirmations in BOS</vt:lpstr>
      <vt:lpstr> Audit Confirmations in BOS </vt:lpstr>
      <vt:lpstr> Auditor Notifications in BOS</vt:lpstr>
      <vt:lpstr> Audit Scheduling in BOS</vt:lpstr>
      <vt:lpstr> Audit Scheduling in BOS</vt:lpstr>
      <vt:lpstr> BOS Scheduling of Multi-sites</vt:lpstr>
      <vt:lpstr> BOS Miscellaneous</vt:lpstr>
      <vt:lpstr> BOS Miscellaneous</vt:lpstr>
      <vt:lpstr> Audit Recommendations</vt:lpstr>
      <vt:lpstr> Client CRW</vt:lpstr>
      <vt:lpstr> Assessment summary</vt:lpstr>
      <vt:lpstr> Scope Statements</vt:lpstr>
      <vt:lpstr> IAF / NACE Codes</vt:lpstr>
      <vt:lpstr> Communication with OSC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Smithers Start</dc:title>
  <dc:creator>Kevin Moran</dc:creator>
  <dc:description/>
  <cp:lastModifiedBy>Kevin Kirker</cp:lastModifiedBy>
  <cp:revision>271</cp:revision>
  <dcterms:created xsi:type="dcterms:W3CDTF">2019-01-21T16:41:35Z</dcterms:created>
  <dcterms:modified xsi:type="dcterms:W3CDTF">2021-07-12T01:17:06Z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1352327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  <property fmtid="{D5CDD505-2E9C-101B-9397-08002B2CF9AE}" pid="5" name="ContentTypeId">
    <vt:lpwstr>0x0101003B733A6A48E33C48B65402FE18CC1841</vt:lpwstr>
  </property>
  <property fmtid="{D5CDD505-2E9C-101B-9397-08002B2CF9AE}" pid="6" name="_dlc_DocIdItemGuid">
    <vt:lpwstr>7ed99732-88e6-4667-b453-dbda50325f70</vt:lpwstr>
  </property>
</Properties>
</file>